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8"/>
  </p:notesMasterIdLst>
  <p:sldIdLst>
    <p:sldId id="257" r:id="rId2"/>
    <p:sldId id="265" r:id="rId3"/>
    <p:sldId id="270" r:id="rId4"/>
    <p:sldId id="271" r:id="rId5"/>
    <p:sldId id="259" r:id="rId6"/>
    <p:sldId id="260" r:id="rId7"/>
    <p:sldId id="269" r:id="rId8"/>
    <p:sldId id="278" r:id="rId9"/>
    <p:sldId id="275" r:id="rId10"/>
    <p:sldId id="277" r:id="rId11"/>
    <p:sldId id="279" r:id="rId12"/>
    <p:sldId id="264" r:id="rId13"/>
    <p:sldId id="283" r:id="rId14"/>
    <p:sldId id="284" r:id="rId15"/>
    <p:sldId id="285" r:id="rId16"/>
    <p:sldId id="286" r:id="rId17"/>
    <p:sldId id="287" r:id="rId18"/>
    <p:sldId id="288" r:id="rId19"/>
    <p:sldId id="263" r:id="rId20"/>
    <p:sldId id="290" r:id="rId21"/>
    <p:sldId id="291" r:id="rId22"/>
    <p:sldId id="293" r:id="rId23"/>
    <p:sldId id="297" r:id="rId24"/>
    <p:sldId id="294" r:id="rId25"/>
    <p:sldId id="295" r:id="rId26"/>
    <p:sldId id="307" r:id="rId27"/>
    <p:sldId id="310" r:id="rId28"/>
    <p:sldId id="267" r:id="rId29"/>
    <p:sldId id="292" r:id="rId30"/>
    <p:sldId id="299" r:id="rId31"/>
    <p:sldId id="300" r:id="rId32"/>
    <p:sldId id="302" r:id="rId33"/>
    <p:sldId id="303" r:id="rId34"/>
    <p:sldId id="304" r:id="rId35"/>
    <p:sldId id="311" r:id="rId36"/>
    <p:sldId id="305" r:id="rId37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97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7FF"/>
    <a:srgbClr val="131722"/>
    <a:srgbClr val="F87A20"/>
    <a:srgbClr val="FF6600"/>
    <a:srgbClr val="FCFCFB"/>
    <a:srgbClr val="0F0E14"/>
    <a:srgbClr val="122533"/>
    <a:srgbClr val="1D1C27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21" autoAdjust="0"/>
    <p:restoredTop sz="94660"/>
  </p:normalViewPr>
  <p:slideViewPr>
    <p:cSldViewPr snapToGrid="0">
      <p:cViewPr varScale="1">
        <p:scale>
          <a:sx n="73" d="100"/>
          <a:sy n="73" d="100"/>
        </p:scale>
        <p:origin x="3090" y="72"/>
      </p:cViewPr>
      <p:guideLst>
        <p:guide orient="horz" pos="3097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E09A3-AF08-4E5B-8B2E-24FF787C6107}" type="datetimeFigureOut">
              <a:rPr lang="pt-BR" smtClean="0"/>
              <a:t>16/10/2025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EC2E6-4B29-48D4-BC9C-D117D8B943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8175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8FB2D-AA12-4B9E-BBE2-00A418448F4C}" type="datetime1">
              <a:rPr lang="pt-BR" smtClean="0"/>
              <a:t>16/10/2025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2986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8CAA4-500D-4922-9537-0234749440B6}" type="datetime1">
              <a:rPr lang="pt-BR" smtClean="0"/>
              <a:t>16/10/2025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0326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A2F7-7792-46E1-8222-833A179E4B66}" type="datetime1">
              <a:rPr lang="pt-BR" smtClean="0"/>
              <a:t>16/10/2025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129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5132C-D0A3-4B6B-93C7-959CDA3C62B5}" type="datetime1">
              <a:rPr lang="pt-BR" smtClean="0"/>
              <a:t>16/10/2025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0792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64781-0030-4219-8648-DD7240ADBF3D}" type="datetime1">
              <a:rPr lang="pt-BR" smtClean="0"/>
              <a:t>16/10/2025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1627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EE99A-AF13-4FEE-86E7-A81C3BD12F12}" type="datetime1">
              <a:rPr lang="pt-BR" smtClean="0"/>
              <a:t>16/10/2025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118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4462C-33A6-4583-A27E-8BBC426CDF7B}" type="datetime1">
              <a:rPr lang="pt-BR" smtClean="0"/>
              <a:t>16/10/2025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7860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A0382-631C-4BA5-A1FF-5EF316E29F8E}" type="datetime1">
              <a:rPr lang="pt-BR" smtClean="0"/>
              <a:t>16/10/2025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1671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BE2D0-0D54-4E82-AC61-5FDB80043DE9}" type="datetime1">
              <a:rPr lang="pt-BR" smtClean="0"/>
              <a:t>16/10/2025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1195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B2643-80C7-4F18-A42A-6D0108F4645A}" type="datetime1">
              <a:rPr lang="pt-BR" smtClean="0"/>
              <a:t>16/10/2025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8055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79E6D-DB2A-4266-87E8-A986C043D025}" type="datetime1">
              <a:rPr lang="pt-BR" smtClean="0"/>
              <a:t>16/10/2025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4835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E96379-D25B-4527-AD20-26CE5CFDACCB}" type="datetime1">
              <a:rPr lang="pt-BR" smtClean="0"/>
              <a:t>16/10/2025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4D7D8B-09CE-4851-9674-9D6E855F17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9974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lipe-Schmidt" TargetMode="External"/><Relationship Id="rId7" Type="http://schemas.openxmlformats.org/officeDocument/2006/relationships/image" Target="../media/image5.svg"/><Relationship Id="rId2" Type="http://schemas.openxmlformats.org/officeDocument/2006/relationships/hyperlink" Target="https://www.linkedin.com/in/felipe-schmidt01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ADB0E4-766D-880E-3BB5-D94680B5E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Diagrama, Texto&#10;&#10;O conteúdo gerado por IA pode estar incorreto.">
            <a:extLst>
              <a:ext uri="{FF2B5EF4-FFF2-40B4-BE49-F238E27FC236}">
                <a16:creationId xmlns:a16="http://schemas.microsoft.com/office/drawing/2014/main" id="{F471C839-E5D6-68F2-0EA6-3BE580D96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3369"/>
            <a:ext cx="6858000" cy="6858000"/>
          </a:xfrm>
          <a:prstGeom prst="rect">
            <a:avLst/>
          </a:prstGeom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DC34B4D2-2D98-4D90-A748-22B168215DCB}"/>
              </a:ext>
            </a:extLst>
          </p:cNvPr>
          <p:cNvSpPr txBox="1"/>
          <p:nvPr/>
        </p:nvSpPr>
        <p:spPr>
          <a:xfrm>
            <a:off x="2310617" y="8920666"/>
            <a:ext cx="2236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Felipe Pierri Schmidt</a:t>
            </a:r>
          </a:p>
        </p:txBody>
      </p:sp>
    </p:spTree>
    <p:extLst>
      <p:ext uri="{BB962C8B-B14F-4D97-AF65-F5344CB8AC3E}">
        <p14:creationId xmlns:p14="http://schemas.microsoft.com/office/powerpoint/2010/main" val="2368289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70760-54E8-48C8-4990-162BEB390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EB53899C-FB2C-1181-A261-8C839E0D03D5}"/>
              </a:ext>
            </a:extLst>
          </p:cNvPr>
          <p:cNvSpPr txBox="1"/>
          <p:nvPr/>
        </p:nvSpPr>
        <p:spPr>
          <a:xfrm>
            <a:off x="568232" y="1970623"/>
            <a:ext cx="5721531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 a automação ganhando espaço, as empresas estão valorizando competências que a IA ainda não domina: empatia, ética, criatividade e pensamento crítico.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profissional do futuro será aquele que combina tecnologia com humanidade, que sabe interpretar dados, mas também compreender pessoas.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IA faz o trabalho mais rápido, mas somente o ser humano consegue dar significado ao que é feito.</a:t>
            </a:r>
          </a:p>
          <a:p>
            <a:endParaRPr lang="pt-BR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00873B0-951B-4DBA-D347-37C443AD2CE6}"/>
              </a:ext>
            </a:extLst>
          </p:cNvPr>
          <p:cNvSpPr txBox="1"/>
          <p:nvPr/>
        </p:nvSpPr>
        <p:spPr>
          <a:xfrm>
            <a:off x="568233" y="510184"/>
            <a:ext cx="572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🌍 O novo papel do profissional humano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B5A3DCA-5D43-4F37-73DA-2B7DE74AB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C8B17DB-CBA4-6E37-9B36-B8327735F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7893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9E8A3-86AC-2ED5-B5D9-8B58EE488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FA56F292-D611-C1E2-4391-391219C15A0B}"/>
              </a:ext>
            </a:extLst>
          </p:cNvPr>
          <p:cNvSpPr txBox="1"/>
          <p:nvPr/>
        </p:nvSpPr>
        <p:spPr>
          <a:xfrm>
            <a:off x="568232" y="1258293"/>
            <a:ext cx="5721531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Inteligência Artificial não é o fim do trabalho — é o início de uma nova forma de trabalhar.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diferença entre quem prospera e quem fica para trás não está em ser substituído pela IA, mas em saber usá-la como aliada.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Estamos diante da Nova Revolução do Trabalho, e ela não pede que sejamos máquinas — pede que sejamos mais humanos do que nunca.</a:t>
            </a:r>
          </a:p>
          <a:p>
            <a:endParaRPr lang="pt-BR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ED78C1A9-FC65-6DAC-9CA1-7A4EE10CD4A6}"/>
              </a:ext>
            </a:extLst>
          </p:cNvPr>
          <p:cNvSpPr txBox="1"/>
          <p:nvPr/>
        </p:nvSpPr>
        <p:spPr>
          <a:xfrm>
            <a:off x="568233" y="510184"/>
            <a:ext cx="5721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💬 Reflexão final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0369840-FF25-4529-B440-3CAFAD24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F0B4F0C-5CBD-362F-1C41-3C8BFD9A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5574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09799-E172-2AE5-F5D4-658692A9E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0EFC876-2336-64DC-9DE0-28DA90C2A576}"/>
              </a:ext>
            </a:extLst>
          </p:cNvPr>
          <p:cNvSpPr/>
          <p:nvPr/>
        </p:nvSpPr>
        <p:spPr>
          <a:xfrm>
            <a:off x="-3" y="0"/>
            <a:ext cx="6858000" cy="990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72E3EF82-A0BF-0B4A-4573-2B37521FF327}"/>
              </a:ext>
            </a:extLst>
          </p:cNvPr>
          <p:cNvSpPr txBox="1"/>
          <p:nvPr/>
        </p:nvSpPr>
        <p:spPr>
          <a:xfrm>
            <a:off x="612653" y="3269208"/>
            <a:ext cx="57215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 Ameaça à Aliada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9621E630-4A7E-44CC-79A4-69373F3A0863}"/>
              </a:ext>
            </a:extLst>
          </p:cNvPr>
          <p:cNvSpPr txBox="1"/>
          <p:nvPr/>
        </p:nvSpPr>
        <p:spPr>
          <a:xfrm>
            <a:off x="1701769" y="0"/>
            <a:ext cx="3454461" cy="37702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3900" dirty="0">
                <a:ln w="28575">
                  <a:solidFill>
                    <a:srgbClr val="0077FF"/>
                  </a:solidFill>
                </a:ln>
                <a:noFill/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0D1664F-E377-4071-DE51-3A9E344B2ABC}"/>
              </a:ext>
            </a:extLst>
          </p:cNvPr>
          <p:cNvSpPr/>
          <p:nvPr/>
        </p:nvSpPr>
        <p:spPr>
          <a:xfrm>
            <a:off x="568232" y="5802982"/>
            <a:ext cx="5721530" cy="49701"/>
          </a:xfrm>
          <a:prstGeom prst="rect">
            <a:avLst/>
          </a:prstGeom>
          <a:gradFill flip="none" rotWithShape="1">
            <a:gsLst>
              <a:gs pos="0">
                <a:srgbClr val="0077FF"/>
              </a:gs>
              <a:gs pos="100000">
                <a:srgbClr val="FF66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4B8FC36A-2BCD-7087-96CA-937B69BC23A8}"/>
              </a:ext>
            </a:extLst>
          </p:cNvPr>
          <p:cNvSpPr txBox="1"/>
          <p:nvPr/>
        </p:nvSpPr>
        <p:spPr>
          <a:xfrm>
            <a:off x="568232" y="6078134"/>
            <a:ext cx="57215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Inteligência Artificial não veio para substituir pessoas, mas para eliminar tarefas repetitivas e permitir que o ser humano faça o que faz de melhor: pensar, criar e decidir.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54AB291A-D6E3-8BB9-42AD-20F90FAA1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054AEBC7-3593-5041-3528-4693B2D11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4324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C41F2-DF90-16AC-228A-0247BAB74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0FC89FA2-13DF-8730-01E6-287F768F5924}"/>
              </a:ext>
            </a:extLst>
          </p:cNvPr>
          <p:cNvSpPr txBox="1"/>
          <p:nvPr/>
        </p:nvSpPr>
        <p:spPr>
          <a:xfrm>
            <a:off x="568232" y="1996023"/>
            <a:ext cx="5721531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Toda nova tecnologia desperta receio.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Quando o Excel surgiu, muitos contadores temeram perder o emprego — e, décadas depois, ele se tornou a principal ferramenta da profissão.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 a IA, o movimento é o mesmo: os profissionais que aprendem a usá-la se tornam mais valiosos.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Estudos da MIT Sloan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School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Management mostram que equipes que utilizam IA em seus processos tomam decisões 20% mais rápidas e até 50% mais assertivas do que equipes tradicionais.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questão, portanto, não é se você vai trabalhar com IA — mas como vai trabalhar com ela.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B061CB64-A23B-A4AD-9E31-7A0C5B5A8700}"/>
              </a:ext>
            </a:extLst>
          </p:cNvPr>
          <p:cNvSpPr txBox="1"/>
          <p:nvPr/>
        </p:nvSpPr>
        <p:spPr>
          <a:xfrm>
            <a:off x="568233" y="510184"/>
            <a:ext cx="572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⚖️ Do medo à oportunidade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8BE9D21-5F85-7C82-5E0D-6C194E44C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DB5011F-A848-1ECE-2CE5-B535DDACC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1066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EC68A-501D-FBBE-D3D4-16DE261EC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64FD9C59-E043-6960-27E4-796CD55BFB6A}"/>
              </a:ext>
            </a:extLst>
          </p:cNvPr>
          <p:cNvSpPr txBox="1"/>
          <p:nvPr/>
        </p:nvSpPr>
        <p:spPr>
          <a:xfrm>
            <a:off x="568232" y="2554823"/>
            <a:ext cx="5721531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Accenture: a consultoria global implementou IA em mais de 80% de seus fluxos internos, reduzindo tarefas administrativas e aumentando em 40% o tempo disponível dos colaboradores para atividades estratégicas.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Unilever: usa algoritmos de IA para analisar candidatos em processos seletivos, mas mantém o toque humano na decisão final — garantindo diversidade e empatia no recrutamento.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Duolingo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 plataforma de idiomas incorporou o GPT-4 para criar diálogos interativos com alunos, oferecendo uma experiência de aprendizado personalizada — e gerando engajamento recorde entre usuários.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73401125-35F4-B41C-63C8-25D6974DF6A7}"/>
              </a:ext>
            </a:extLst>
          </p:cNvPr>
          <p:cNvSpPr txBox="1"/>
          <p:nvPr/>
        </p:nvSpPr>
        <p:spPr>
          <a:xfrm>
            <a:off x="568233" y="510184"/>
            <a:ext cx="572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💡 Casos reais de parceria humano + IA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1A73985-ADA4-4C35-B7FB-83A62D90E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610AF59-D300-61C0-6A4E-8F1A7FC41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4793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2DA3D-CAD7-861A-84B7-147046033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B41386E7-177E-C80C-59D1-AD084DB88C97}"/>
              </a:ext>
            </a:extLst>
          </p:cNvPr>
          <p:cNvSpPr txBox="1"/>
          <p:nvPr/>
        </p:nvSpPr>
        <p:spPr>
          <a:xfrm>
            <a:off x="568234" y="548223"/>
            <a:ext cx="5721531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Airbus: utiliza IA para prever falhas mecânicas e otimizar manutenção, mas mantém engenheiros humanos para validar os resultados e tomar as decisões críticas de segurança.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Esses exemplos revelam uma tendência global: a IA amplifica o potencial humano, não o substitui.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Ela multiplica capacidades, acelera resultados e libera o profissional para atuar de forma mais estratégica.</a:t>
            </a:r>
          </a:p>
          <a:p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69DFF23-3805-6C41-830A-0012F866C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B72CE2B-427C-1E3F-7531-923E77A51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0204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16FB9-DA8E-1B12-6CEF-BE7660350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833187A0-6D9B-8B32-5A52-7F2ACC7C1174}"/>
              </a:ext>
            </a:extLst>
          </p:cNvPr>
          <p:cNvSpPr txBox="1"/>
          <p:nvPr/>
        </p:nvSpPr>
        <p:spPr>
          <a:xfrm>
            <a:off x="568232" y="1996023"/>
            <a:ext cx="572153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profissional que prospera na era da IA é aquele que abandona o medo e adota a curiosidade.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Não precisa ser programador, mas precisa compreender o que a IA pode fazer por ele.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Isso significa aprender a pedir — ou, como se diz hoje, a “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promptar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 —, experimentar, testar e adaptar.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IA é uma ferramenta de inteligência aumentada.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Enquanto ela automatiza, você inova.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Enquanto ela responde, você interpreta.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Enquanto ela analisa, você decide.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828B5E77-0D4E-B0C0-77CF-1E328D7E5F14}"/>
              </a:ext>
            </a:extLst>
          </p:cNvPr>
          <p:cNvSpPr txBox="1"/>
          <p:nvPr/>
        </p:nvSpPr>
        <p:spPr>
          <a:xfrm>
            <a:off x="568233" y="510184"/>
            <a:ext cx="572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🧭 O novo perfil profissional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9836A2-A295-9A39-FCAB-DD0BC4743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DC7120F-F414-220A-E983-6BE87A8B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2167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CBD2E-E7A8-8F23-FD73-5F54AA456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1A51CE47-E282-E359-EA8D-52CCB3C00570}"/>
              </a:ext>
            </a:extLst>
          </p:cNvPr>
          <p:cNvSpPr txBox="1"/>
          <p:nvPr/>
        </p:nvSpPr>
        <p:spPr>
          <a:xfrm>
            <a:off x="568232" y="1970623"/>
            <a:ext cx="5721531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Pense na IA como um espelho do seu próprio potencial: quanto mais você aprende a usá-la, mais ela reflete o que há de melhor em você.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Quem a teme, fica parado.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Quem a entende, cresce junto com ela.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inteligência artificial não está tirando espaço das pessoas — está abrindo espaço para um novo tipo de profissional: aquele que combina conhecimento técnico, sensibilidade humana e mentalidade de adaptação.</a:t>
            </a:r>
            <a:endParaRPr lang="pt-BR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6BE6E070-0266-5F72-C98B-2B11CCC6FB91}"/>
              </a:ext>
            </a:extLst>
          </p:cNvPr>
          <p:cNvSpPr txBox="1"/>
          <p:nvPr/>
        </p:nvSpPr>
        <p:spPr>
          <a:xfrm>
            <a:off x="568233" y="510184"/>
            <a:ext cx="572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🌱 Da ameaça à transformação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78B9731-A3DA-1947-12D4-1667C385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E6E9E07-8850-C58D-2A56-D4A6DE004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8224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D6D227-6898-31EC-85B3-9BC201C60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B05844EF-91BC-02CA-51C1-CA996CBE247F}"/>
              </a:ext>
            </a:extLst>
          </p:cNvPr>
          <p:cNvSpPr txBox="1"/>
          <p:nvPr/>
        </p:nvSpPr>
        <p:spPr>
          <a:xfrm>
            <a:off x="568232" y="1449923"/>
            <a:ext cx="5721531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Toda revolução começa com um medo — e termina com uma oportunidade.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Hoje, a IA é essa oportunidade.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Deixamos de competir com as máquinas e passamos a colaborar com elas.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o resultado dessa parceria é claro: mais produtividade, mais criatividade e mais tempo para o que realmente importa.</a:t>
            </a:r>
          </a:p>
          <a:p>
            <a:endParaRPr lang="pt-BR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C68E8831-F3DC-A345-DA5D-022AE22A2BFA}"/>
              </a:ext>
            </a:extLst>
          </p:cNvPr>
          <p:cNvSpPr txBox="1"/>
          <p:nvPr/>
        </p:nvSpPr>
        <p:spPr>
          <a:xfrm>
            <a:off x="568233" y="510184"/>
            <a:ext cx="5721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💬 Reflexão final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B0CE2CA-7F45-5B56-A44D-4AF84C64C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6773E8-B6CB-63FD-8598-7BD4D6917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23892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2188F-C4F6-56AE-00C8-29D083AE9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6E16847-28BF-BE5A-8E55-BCF4B81D23B7}"/>
              </a:ext>
            </a:extLst>
          </p:cNvPr>
          <p:cNvSpPr/>
          <p:nvPr/>
        </p:nvSpPr>
        <p:spPr>
          <a:xfrm>
            <a:off x="-1" y="0"/>
            <a:ext cx="6858000" cy="990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B6294897-424B-B13D-9838-18E2CF906A45}"/>
              </a:ext>
            </a:extLst>
          </p:cNvPr>
          <p:cNvSpPr txBox="1"/>
          <p:nvPr/>
        </p:nvSpPr>
        <p:spPr>
          <a:xfrm>
            <a:off x="411117" y="3253333"/>
            <a:ext cx="60357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Ferramentas que Aceleram Sua Carreira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36DE348B-E10D-A4FE-DE3F-C31CE846C16D}"/>
              </a:ext>
            </a:extLst>
          </p:cNvPr>
          <p:cNvSpPr txBox="1"/>
          <p:nvPr/>
        </p:nvSpPr>
        <p:spPr>
          <a:xfrm>
            <a:off x="1686529" y="0"/>
            <a:ext cx="3484941" cy="37702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3900" dirty="0">
                <a:ln w="28575">
                  <a:solidFill>
                    <a:srgbClr val="0077FF"/>
                  </a:solidFill>
                </a:ln>
                <a:noFill/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4D90972-624E-3ADF-F615-508EFB34FB22}"/>
              </a:ext>
            </a:extLst>
          </p:cNvPr>
          <p:cNvSpPr/>
          <p:nvPr/>
        </p:nvSpPr>
        <p:spPr>
          <a:xfrm>
            <a:off x="568235" y="6737487"/>
            <a:ext cx="5721530" cy="49701"/>
          </a:xfrm>
          <a:prstGeom prst="rect">
            <a:avLst/>
          </a:prstGeom>
          <a:gradFill flip="none" rotWithShape="1">
            <a:gsLst>
              <a:gs pos="0">
                <a:srgbClr val="0077FF"/>
              </a:gs>
              <a:gs pos="100000">
                <a:srgbClr val="FF66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E730D021-DAE3-2F31-27B9-597E4CE1083E}"/>
              </a:ext>
            </a:extLst>
          </p:cNvPr>
          <p:cNvSpPr txBox="1"/>
          <p:nvPr/>
        </p:nvSpPr>
        <p:spPr>
          <a:xfrm>
            <a:off x="568233" y="6957975"/>
            <a:ext cx="58786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Inteligência Artificial se tornou parte do dia a dia, oferecendo soluções acessíveis que aumentam a produtividade e transformam a forma de trabalhar.</a:t>
            </a:r>
            <a:endParaRPr lang="pt-BR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377308CE-8398-DEA7-FF01-E8D99173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Desperte o Profissional do Futuro          Felipe P. Schmidt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C55CB01F-45B7-7EE6-974F-F3D38197F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355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o_componente">
            <a:extLst>
              <a:ext uri="{FF2B5EF4-FFF2-40B4-BE49-F238E27FC236}">
                <a16:creationId xmlns:a16="http://schemas.microsoft.com/office/drawing/2014/main" id="{8418BDB4-C4BD-5987-ECB9-FA74F73C1D99}"/>
              </a:ext>
            </a:extLst>
          </p:cNvPr>
          <p:cNvSpPr txBox="1"/>
          <p:nvPr/>
        </p:nvSpPr>
        <p:spPr>
          <a:xfrm>
            <a:off x="568231" y="4033848"/>
            <a:ext cx="5721531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mundo do trabalho está mudando em uma velocidade nunca vista.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 poucos anos, vimos tarefas inteiras serem automatizadas, profissões se reinventarem e novas oportunidades surgirem do zero.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 muitos, esse movimento causa medo.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 para quem entende o potencial da Inteligência Artificial, ele representa a chance de acelerar o próprio crescimento e conquistar novos espaços.</a:t>
            </a:r>
          </a:p>
        </p:txBody>
      </p:sp>
      <p:sp>
        <p:nvSpPr>
          <p:cNvPr id="6" name="Subtitulo_componente">
            <a:extLst>
              <a:ext uri="{FF2B5EF4-FFF2-40B4-BE49-F238E27FC236}">
                <a16:creationId xmlns:a16="http://schemas.microsoft.com/office/drawing/2014/main" id="{B8DE8C7D-5CED-EA7A-ADA4-FF219A347A14}"/>
              </a:ext>
            </a:extLst>
          </p:cNvPr>
          <p:cNvSpPr txBox="1"/>
          <p:nvPr/>
        </p:nvSpPr>
        <p:spPr>
          <a:xfrm>
            <a:off x="568232" y="1594059"/>
            <a:ext cx="572153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Uma nova era começa com uma decisão: aprender a pensar com a Inteligência Artificial, não contra ela.</a:t>
            </a:r>
          </a:p>
        </p:txBody>
      </p:sp>
      <p:sp>
        <p:nvSpPr>
          <p:cNvPr id="7" name="titulo_componente">
            <a:extLst>
              <a:ext uri="{FF2B5EF4-FFF2-40B4-BE49-F238E27FC236}">
                <a16:creationId xmlns:a16="http://schemas.microsoft.com/office/drawing/2014/main" id="{8E4D39D6-D22D-184B-EF01-C499CCF74EB8}"/>
              </a:ext>
            </a:extLst>
          </p:cNvPr>
          <p:cNvSpPr txBox="1"/>
          <p:nvPr/>
        </p:nvSpPr>
        <p:spPr>
          <a:xfrm>
            <a:off x="568233" y="510184"/>
            <a:ext cx="5721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Introdução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483F818D-D450-1110-4EFF-17FC281CD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6301C7A-4EB3-471A-18FF-FB2CAF57F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06650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6E9F3-23A0-8414-15C6-C5BC055D7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14DC950B-F9C1-1F36-1E32-0E836CD66632}"/>
              </a:ext>
            </a:extLst>
          </p:cNvPr>
          <p:cNvSpPr txBox="1"/>
          <p:nvPr/>
        </p:nvSpPr>
        <p:spPr>
          <a:xfrm>
            <a:off x="568232" y="2707223"/>
            <a:ext cx="5721531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Usar IA não é mais um diferencial. É uma forma de trabalhar mais inteligente.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seguir, conheça as principais categorias e exemplos de ferramentas que já estão acelerando carreiras em todo o mundo, com casos reais e resultados comprovados.</a:t>
            </a:r>
            <a:endParaRPr lang="pt-BR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EEEEA80A-DC7E-527C-48A5-46A99EB5B98D}"/>
              </a:ext>
            </a:extLst>
          </p:cNvPr>
          <p:cNvSpPr txBox="1"/>
          <p:nvPr/>
        </p:nvSpPr>
        <p:spPr>
          <a:xfrm>
            <a:off x="568233" y="510184"/>
            <a:ext cx="57215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🚀 A nova caixa de ferramentas do profissional moderno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D15E0D6-4DCE-450B-0C82-1C68DA1F2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2D34660-3A42-AB85-9976-24B4CAFFA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1213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94239-0B28-F18D-4A63-E76F16D79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2729C9B3-6823-85C3-B204-7873E83A62FC}"/>
              </a:ext>
            </a:extLst>
          </p:cNvPr>
          <p:cNvSpPr txBox="1"/>
          <p:nvPr/>
        </p:nvSpPr>
        <p:spPr>
          <a:xfrm>
            <a:off x="568234" y="548602"/>
            <a:ext cx="5721531" cy="8987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💬 1. Assistentes de texto e automação de ideias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ChatGPT (OpenAI): usado por milhões de profissionais para redigir e-mails, roteiros, relatórios e até contratos. A empresa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PwC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anunciou em 2024 que integrou o ChatGPT Enterprise para otimizar o trabalho de mais de 100 mil funcionários, acelerando tarefas administrativas e análises de dados.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Notion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AI: transforma anotações em textos prontos, resumos e planos de ação. Ideal para quem trabalha com projetos, reuniões e relatórios corporativos.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Jasper: voltado ao marketing e à comunicação, ajuda a criar campanhas, descrições de produtos e conteúdos publicitários com tom de voz consistente da marca.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🔹 Benefício: essas ferramentas permitem que você foque na estratégia, enquanto a IA cuida da execução inicial.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4A702A3-B6C0-02F7-DB76-40C51C0F4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8BF06FE-99F6-06F1-342B-35A6DC306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4105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104E7-EBF8-0362-7719-EC69522AB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C2833C2D-EBD9-717D-DE1C-C2A9F2E1212D}"/>
              </a:ext>
            </a:extLst>
          </p:cNvPr>
          <p:cNvSpPr txBox="1"/>
          <p:nvPr/>
        </p:nvSpPr>
        <p:spPr>
          <a:xfrm>
            <a:off x="568234" y="521307"/>
            <a:ext cx="5721531" cy="750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🎨 2. Criação visual e design inteligente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Leonardo.Ai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Midjourney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designers e criadores de conteúdo utilizam essas plataformas para gerar imagens realistas e conceituais em segundos. A agência Publicis já usa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Midjourney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para acelerar o processo criativo de campanhas globais.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Canva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Magic Studio: com IA integrada, permite criar apresentações, posts e vídeos completos com base em um simples texto.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Runway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ML: usada na produção de vídeos e efeitos visuais — foi uma das ferramentas por trás de curtas premiados que misturam vídeo real com IA generativa.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🔹 Benefício: mesmo quem não é designer pode criar materiais profissionais e economizar horas de trabalho.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DCAB0CA-ABE0-7F80-F7E9-7306B9C4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2906D2D-104A-4D74-7DF8-683AFD9FE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0533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AF07B-83E2-AC4D-43D4-6E90C5090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0028B74B-B6B4-5305-4CAC-4B2A9216B757}"/>
              </a:ext>
            </a:extLst>
          </p:cNvPr>
          <p:cNvSpPr txBox="1"/>
          <p:nvPr/>
        </p:nvSpPr>
        <p:spPr>
          <a:xfrm>
            <a:off x="568234" y="575898"/>
            <a:ext cx="5721531" cy="8233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🧮 3. Análise de dados e produtividade corporativa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Microsoft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(Word, Excel, PowerPoint): transforma o pacote Office em um assistente inteligente. Analisa planilhas, gera resumos e cria apresentações automaticamente.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ChatGPT +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Zapier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integração que permite automatizar tarefas entre mais de 5.000 aplicativos corporativos, desde enviar e-mails até atualizar planilhas.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Power BI com IA: analisa dados e gera insights automáticos — empresas como Heineken e Toyota já usam para prever demandas e reduzir custos operacionais.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🔹 Benefício: decisões mais rápidas e assertivas, com base em dados claros e automatizados.</a:t>
            </a:r>
          </a:p>
          <a:p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9B7029A-43C7-2D2C-6824-599B365C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CE1F0D6-E076-EA7F-FEBB-E15204C0B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544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BD822-8250-0F8E-7E95-4A6F60E6F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FBAEB691-D762-0201-5FBF-642ABF502C18}"/>
              </a:ext>
            </a:extLst>
          </p:cNvPr>
          <p:cNvSpPr txBox="1"/>
          <p:nvPr/>
        </p:nvSpPr>
        <p:spPr>
          <a:xfrm>
            <a:off x="568234" y="569144"/>
            <a:ext cx="5721531" cy="712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🧠 4. Aprendizado e desenvolvimento profissional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Coursera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 Khan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Academy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com GPT-4: plataformas que agora oferecem tutoria personalizada com IA, adaptando o conteúdo ao ritmo de cada aluno.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Duolingo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Max: usa IA generativa para criar diálogos em tempo real, simulando conversas com nativos.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LinkedIn Learning + AI: gera trilhas de aprendizado automáticas com base nas habilidades que o mercado mais procura.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🔹 Benefício: aprender nunca foi tão acessível — a IA se torna um mentor pessoal disponível 24 horas por dia.</a:t>
            </a:r>
          </a:p>
          <a:p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B9DF2CE-5960-C469-EE1A-24F070A15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B6482F4-F992-C40E-76C6-E49DB43C5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952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4A31D-960C-0D4B-42CD-1F76E245E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8EE16B54-69DB-53E7-CECF-C2102469CE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267659"/>
              </p:ext>
            </p:extLst>
          </p:nvPr>
        </p:nvGraphicFramePr>
        <p:xfrm>
          <a:off x="471488" y="2738317"/>
          <a:ext cx="5915027" cy="4356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6091">
                  <a:extLst>
                    <a:ext uri="{9D8B030D-6E8A-4147-A177-3AD203B41FA5}">
                      <a16:colId xmlns:a16="http://schemas.microsoft.com/office/drawing/2014/main" val="1351969407"/>
                    </a:ext>
                  </a:extLst>
                </a:gridCol>
                <a:gridCol w="1928406">
                  <a:extLst>
                    <a:ext uri="{9D8B030D-6E8A-4147-A177-3AD203B41FA5}">
                      <a16:colId xmlns:a16="http://schemas.microsoft.com/office/drawing/2014/main" val="1099548657"/>
                    </a:ext>
                  </a:extLst>
                </a:gridCol>
                <a:gridCol w="2750530">
                  <a:extLst>
                    <a:ext uri="{9D8B030D-6E8A-4147-A177-3AD203B41FA5}">
                      <a16:colId xmlns:a16="http://schemas.microsoft.com/office/drawing/2014/main" val="920606471"/>
                    </a:ext>
                  </a:extLst>
                </a:gridCol>
              </a:tblGrid>
              <a:tr h="33663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Área</a:t>
                      </a:r>
                      <a:endParaRPr lang="pt-BR" sz="17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Ferramenta IA</a:t>
                      </a:r>
                      <a:endParaRPr lang="pt-BR" sz="17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Como acelera</a:t>
                      </a:r>
                      <a:endParaRPr lang="pt-BR" sz="17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extLst>
                  <a:ext uri="{0D108BD9-81ED-4DB2-BD59-A6C34878D82A}">
                    <a16:rowId xmlns:a16="http://schemas.microsoft.com/office/drawing/2014/main" val="4011119716"/>
                  </a:ext>
                </a:extLst>
              </a:tr>
              <a:tr h="855866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 dirty="0">
                          <a:effectLst/>
                        </a:rPr>
                        <a:t>Marketing</a:t>
                      </a:r>
                      <a:endParaRPr lang="pt-BR" sz="17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 dirty="0">
                          <a:effectLst/>
                        </a:rPr>
                        <a:t>ChatGPT, Jasper, </a:t>
                      </a:r>
                      <a:r>
                        <a:rPr lang="pt-BR" sz="1700" u="none" strike="noStrike" dirty="0" err="1">
                          <a:effectLst/>
                        </a:rPr>
                        <a:t>Canva</a:t>
                      </a:r>
                      <a:endParaRPr lang="pt-BR" sz="17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 dirty="0">
                          <a:effectLst/>
                        </a:rPr>
                        <a:t>Criação de campanhas, textos e anúncios personalizados</a:t>
                      </a:r>
                      <a:endParaRPr lang="pt-BR" sz="17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extLst>
                  <a:ext uri="{0D108BD9-81ED-4DB2-BD59-A6C34878D82A}">
                    <a16:rowId xmlns:a16="http://schemas.microsoft.com/office/drawing/2014/main" val="3928061080"/>
                  </a:ext>
                </a:extLst>
              </a:tr>
              <a:tr h="855866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Recursos Humanos</a:t>
                      </a:r>
                      <a:endParaRPr lang="pt-BR" sz="17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HireVue, Recright</a:t>
                      </a:r>
                      <a:endParaRPr lang="pt-BR" sz="17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Análise de candidatos com base em linguagem e comportamento</a:t>
                      </a:r>
                      <a:endParaRPr lang="pt-BR" sz="17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extLst>
                  <a:ext uri="{0D108BD9-81ED-4DB2-BD59-A6C34878D82A}">
                    <a16:rowId xmlns:a16="http://schemas.microsoft.com/office/drawing/2014/main" val="1961645332"/>
                  </a:ext>
                </a:extLst>
              </a:tr>
              <a:tr h="596248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Finanças</a:t>
                      </a:r>
                      <a:endParaRPr lang="pt-BR" sz="17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ChatGPT + Excel Copilot</a:t>
                      </a:r>
                      <a:endParaRPr lang="pt-BR" sz="17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Geração de relatórios e projeções automáticas</a:t>
                      </a:r>
                      <a:endParaRPr lang="pt-BR" sz="17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extLst>
                  <a:ext uri="{0D108BD9-81ED-4DB2-BD59-A6C34878D82A}">
                    <a16:rowId xmlns:a16="http://schemas.microsoft.com/office/drawing/2014/main" val="3872801012"/>
                  </a:ext>
                </a:extLst>
              </a:tr>
              <a:tr h="855866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Educação</a:t>
                      </a:r>
                      <a:endParaRPr lang="pt-BR" sz="17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u="none" strike="noStrike">
                          <a:effectLst/>
                        </a:rPr>
                        <a:t>Khan Academy GPT, Notion AI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Criação de planos de aula e materiais didáticos personalizados</a:t>
                      </a:r>
                      <a:endParaRPr lang="pt-BR" sz="17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extLst>
                  <a:ext uri="{0D108BD9-81ED-4DB2-BD59-A6C34878D82A}">
                    <a16:rowId xmlns:a16="http://schemas.microsoft.com/office/drawing/2014/main" val="2102385916"/>
                  </a:ext>
                </a:extLst>
              </a:tr>
              <a:tr h="855866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Tecnologia</a:t>
                      </a:r>
                      <a:endParaRPr lang="pt-BR" sz="17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>
                          <a:effectLst/>
                        </a:rPr>
                        <a:t>GitHub Copilot</a:t>
                      </a:r>
                      <a:endParaRPr lang="pt-BR" sz="17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700" u="none" strike="noStrike" dirty="0">
                          <a:effectLst/>
                        </a:rPr>
                        <a:t>Sugere e escreve códigos, reduzindo erros e tempo de desenvolvimento</a:t>
                      </a:r>
                      <a:endParaRPr lang="pt-BR" sz="17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703" marR="14703" marT="14703" marB="0" anchor="ctr"/>
                </a:tc>
                <a:extLst>
                  <a:ext uri="{0D108BD9-81ED-4DB2-BD59-A6C34878D82A}">
                    <a16:rowId xmlns:a16="http://schemas.microsoft.com/office/drawing/2014/main" val="725007374"/>
                  </a:ext>
                </a:extLst>
              </a:tr>
            </a:tbl>
          </a:graphicData>
        </a:graphic>
      </p:graphicFrame>
      <p:sp>
        <p:nvSpPr>
          <p:cNvPr id="6" name="texto_componente">
            <a:extLst>
              <a:ext uri="{FF2B5EF4-FFF2-40B4-BE49-F238E27FC236}">
                <a16:creationId xmlns:a16="http://schemas.microsoft.com/office/drawing/2014/main" id="{84604D12-0107-A316-58BD-383B6924C0EC}"/>
              </a:ext>
            </a:extLst>
          </p:cNvPr>
          <p:cNvSpPr txBox="1"/>
          <p:nvPr/>
        </p:nvSpPr>
        <p:spPr>
          <a:xfrm>
            <a:off x="471488" y="589546"/>
            <a:ext cx="5721531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💼 5. Aplicações específicas por área</a:t>
            </a:r>
          </a:p>
          <a:p>
            <a:endParaRPr lang="pt-BR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BDAB681-6895-D7A5-87F9-C19007B1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C654962-2585-31B1-D43C-60977BD9A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98765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4FBEA5-8757-5E53-AC7B-64958258A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75F48B21-A7A0-6F4F-11AB-733DC2641CF0}"/>
              </a:ext>
            </a:extLst>
          </p:cNvPr>
          <p:cNvSpPr txBox="1"/>
          <p:nvPr/>
        </p:nvSpPr>
        <p:spPr>
          <a:xfrm>
            <a:off x="568234" y="1335623"/>
            <a:ext cx="5721531" cy="5709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Empresas de todos os tamanhos estão colhendo resultados impressionantes.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Deloitte reportou que, após treinar seus colaboradores em ferramentas de IA, o ganho médio de eficiência foi de 33% em seis meses.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Já a IBM reduziu em 40% o tempo de atendimento ao cliente com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chatbots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inteligentes, mantendo a satisfação dos usuários.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Esses números mostram que a IA não é mais um experimento — é uma realidade competitiva.</a:t>
            </a:r>
          </a:p>
          <a:p>
            <a:endParaRPr lang="pt-BR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FEE5945-4FDE-7B7B-9F3D-B35C9AD43258}"/>
              </a:ext>
            </a:extLst>
          </p:cNvPr>
          <p:cNvSpPr txBox="1"/>
          <p:nvPr/>
        </p:nvSpPr>
        <p:spPr>
          <a:xfrm>
            <a:off x="568233" y="510184"/>
            <a:ext cx="5721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🌍 O impacto global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930915-E0F8-A226-9056-7BC55ABD1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8E5F12C-0B5E-E798-4D1E-34321062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95759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2D619-CD74-A180-670D-D54253174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504237E0-2F10-EAE4-6747-A2ADCF6C5909}"/>
              </a:ext>
            </a:extLst>
          </p:cNvPr>
          <p:cNvSpPr txBox="1"/>
          <p:nvPr/>
        </p:nvSpPr>
        <p:spPr>
          <a:xfrm>
            <a:off x="568234" y="1218070"/>
            <a:ext cx="5721531" cy="5647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ferramentas de IA estão nivelando o campo de jogo.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que antes exigia equipes inteiras hoje pode ser feito por um profissional com curiosidade e propósito.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 há uma diferença essencial: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quem usa IA sem estratégia ganha velocidade.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quem usa IA com propósito ganha direção.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poder está em suas mãos — e na forma como você escolhe usá-lo.</a:t>
            </a:r>
            <a:endParaRPr lang="pt-BR" sz="2400" dirty="0"/>
          </a:p>
          <a:p>
            <a:endParaRPr lang="pt-BR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46119EBB-F807-DE0C-733E-FBC4DAE294F0}"/>
              </a:ext>
            </a:extLst>
          </p:cNvPr>
          <p:cNvSpPr txBox="1"/>
          <p:nvPr/>
        </p:nvSpPr>
        <p:spPr>
          <a:xfrm>
            <a:off x="568233" y="510184"/>
            <a:ext cx="5721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💬 Reflexão final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302A88-EFE1-2271-9D9A-9077BB98E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789A83-6AEA-9ED9-D07B-346B8ECD0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8660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C26DE7-DE90-60A9-D64D-425243752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C9C8127-B3E3-D41C-6C49-DCCA562A840C}"/>
              </a:ext>
            </a:extLst>
          </p:cNvPr>
          <p:cNvSpPr/>
          <p:nvPr/>
        </p:nvSpPr>
        <p:spPr>
          <a:xfrm>
            <a:off x="-3" y="-4213"/>
            <a:ext cx="6858000" cy="990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6418CA6E-EF4F-2291-3117-72A5EE602703}"/>
              </a:ext>
            </a:extLst>
          </p:cNvPr>
          <p:cNvSpPr txBox="1"/>
          <p:nvPr/>
        </p:nvSpPr>
        <p:spPr>
          <a:xfrm>
            <a:off x="568234" y="3267923"/>
            <a:ext cx="57215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Profissional do Futuro Começa Agora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3229AFFC-6460-D450-4B89-C75FFAC06A3F}"/>
              </a:ext>
            </a:extLst>
          </p:cNvPr>
          <p:cNvSpPr txBox="1"/>
          <p:nvPr/>
        </p:nvSpPr>
        <p:spPr>
          <a:xfrm>
            <a:off x="1744889" y="0"/>
            <a:ext cx="3408741" cy="37702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3900" dirty="0">
                <a:ln w="28575">
                  <a:solidFill>
                    <a:srgbClr val="0077FF"/>
                  </a:solidFill>
                </a:ln>
                <a:noFill/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09EAB1E-BDF6-876E-D2AE-DFD461F402BF}"/>
              </a:ext>
            </a:extLst>
          </p:cNvPr>
          <p:cNvSpPr/>
          <p:nvPr/>
        </p:nvSpPr>
        <p:spPr>
          <a:xfrm>
            <a:off x="568235" y="6892119"/>
            <a:ext cx="5721530" cy="49701"/>
          </a:xfrm>
          <a:prstGeom prst="rect">
            <a:avLst/>
          </a:prstGeom>
          <a:gradFill flip="none" rotWithShape="1">
            <a:gsLst>
              <a:gs pos="0">
                <a:srgbClr val="0077FF"/>
              </a:gs>
              <a:gs pos="100000">
                <a:srgbClr val="FF66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A31B828A-31A8-3C58-7A0F-D99E4302B515}"/>
              </a:ext>
            </a:extLst>
          </p:cNvPr>
          <p:cNvSpPr txBox="1"/>
          <p:nvPr/>
        </p:nvSpPr>
        <p:spPr>
          <a:xfrm>
            <a:off x="588493" y="7149696"/>
            <a:ext cx="58259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Inteligência Artificial está transformando o mundo — mas o verdadeiro diferencial continua sendo humano: saber usar a tecnologia com propósito, empatia e criatividade.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2EC7C456-FA2E-AB70-853F-3AA085035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Desperte o Profissional do Futuro          Felipe P. Schmidt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0A3E8F27-66B3-9A05-D82B-3485A2E8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38820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09EF5-C5D2-6E0A-1417-3CEA7A6A1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9F01AB1B-3D1F-6D14-9233-6FD9052BC4E6}"/>
              </a:ext>
            </a:extLst>
          </p:cNvPr>
          <p:cNvSpPr txBox="1"/>
          <p:nvPr/>
        </p:nvSpPr>
        <p:spPr>
          <a:xfrm>
            <a:off x="568234" y="562249"/>
            <a:ext cx="5721531" cy="6848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🧭 1. As novas habilidades que o mercado valoriza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 acordo com o World Economic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Forum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(Relatório “Future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Jobs”), as cinco habilidades mais valorizadas até 2030 serão: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Pensamento crítico e analítico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Resolução de problemas complexos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Aprendizado ativo e curiosidade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Criatividade e inovação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Inteligência emocional e colaboração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Essas competências não podem ser automatizadas — e é exatamente por isso que se tornaram essenciais.</a:t>
            </a:r>
          </a:p>
          <a:p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E630B2C-3399-9D86-8EE7-37196B50C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7791116-ADBD-880F-EF8D-EC4BF6F20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2591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_componente">
            <a:extLst>
              <a:ext uri="{FF2B5EF4-FFF2-40B4-BE49-F238E27FC236}">
                <a16:creationId xmlns:a16="http://schemas.microsoft.com/office/drawing/2014/main" id="{1D0D94A8-568D-3D03-62CA-3911B1A7F367}"/>
              </a:ext>
            </a:extLst>
          </p:cNvPr>
          <p:cNvSpPr txBox="1"/>
          <p:nvPr/>
        </p:nvSpPr>
        <p:spPr>
          <a:xfrm>
            <a:off x="568234" y="520687"/>
            <a:ext cx="5721531" cy="8925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eBook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nasceu para mostrar exatamente isso: que a IA não é inimiga — é uma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aliada poderosa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Ela pode multiplicar suas habilidades, aumentar sua produtividade e abrir caminhos que antes pareciam impossíveis.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o melhor: você não precisa ser especialista em tecnologia para começar.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 uma linguagem simples, direta e cheia de exemplos reais, este livro vai te mostrar: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como a IA está transformando o mercado de trabalho,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como usá-la no seu dia a dia para gerar mais valor,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e como desenvolver as habilidades humanas que nenhuma máquina é capaz de substituir.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Mais do que um guia sobre ferramentas, este é um convite à mudança de mentalidade.  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541FA6F-DF02-A977-AD53-FD04BBE18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4CB9F5B-81C4-17BF-2875-A73395F71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7362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5F118-45F7-E5D8-FF59-58327615D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070DEF1D-3F6B-DF8C-7DF1-839271A69C3F}"/>
              </a:ext>
            </a:extLst>
          </p:cNvPr>
          <p:cNvSpPr txBox="1"/>
          <p:nvPr/>
        </p:nvSpPr>
        <p:spPr>
          <a:xfrm>
            <a:off x="568234" y="548602"/>
            <a:ext cx="5721531" cy="8987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💡 2. Profissionais que cresceram com a IA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Sam Altman (OpenAI): não é engenheiro nem cientista de dados. Seu diferencial é a visão de negócio e a capacidade de traduzir tecnologia em impacto humano.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Satya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Nadella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(Microsoft): reformulou toda a cultura da empresa em torno da “mentalidade de crescimento” — ensinando colaboradores a verem a IA como parceira de aprendizado contínuo.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Fei-Fei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Li (Stanford AI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Lab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): defende a ideia de “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human-centered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AI”, mostrando que a tecnologia deve sempre ampliar o potencial humano, e não substituí-lo.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Profissionais da IBM e Deloitte: estão sendo treinados não apenas em ferramentas, mas em soft skills, porque entender pessoas e tomar decisões éticas se tornou tão importante quanto dominar um software.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53CDE7-003E-FB91-C218-5D5B3745F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9187E6-8AF5-F68B-B501-F73285F80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89129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A3B743-8579-E2CB-E402-1FBB827ED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0D1962B8-24F7-D4FF-AD48-E74457BA5E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402989"/>
              </p:ext>
            </p:extLst>
          </p:nvPr>
        </p:nvGraphicFramePr>
        <p:xfrm>
          <a:off x="471486" y="2042160"/>
          <a:ext cx="5915027" cy="582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3634">
                  <a:extLst>
                    <a:ext uri="{9D8B030D-6E8A-4147-A177-3AD203B41FA5}">
                      <a16:colId xmlns:a16="http://schemas.microsoft.com/office/drawing/2014/main" val="628825094"/>
                    </a:ext>
                  </a:extLst>
                </a:gridCol>
                <a:gridCol w="2094633">
                  <a:extLst>
                    <a:ext uri="{9D8B030D-6E8A-4147-A177-3AD203B41FA5}">
                      <a16:colId xmlns:a16="http://schemas.microsoft.com/office/drawing/2014/main" val="2614972745"/>
                    </a:ext>
                  </a:extLst>
                </a:gridCol>
                <a:gridCol w="2016760">
                  <a:extLst>
                    <a:ext uri="{9D8B030D-6E8A-4147-A177-3AD203B41FA5}">
                      <a16:colId xmlns:a16="http://schemas.microsoft.com/office/drawing/2014/main" val="4225722775"/>
                    </a:ext>
                  </a:extLst>
                </a:gridCol>
              </a:tblGrid>
              <a:tr h="361544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Competência</a:t>
                      </a:r>
                      <a:endParaRPr lang="pt-BR" sz="13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300" u="none" strike="noStrike" dirty="0">
                          <a:effectLst/>
                        </a:rPr>
                        <a:t>Como Desenvolver</a:t>
                      </a:r>
                      <a:endParaRPr lang="pt-BR" sz="13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Impacto na Carreira</a:t>
                      </a:r>
                      <a:endParaRPr lang="pt-BR" sz="13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extLst>
                  <a:ext uri="{0D108BD9-81ED-4DB2-BD59-A6C34878D82A}">
                    <a16:rowId xmlns:a16="http://schemas.microsoft.com/office/drawing/2014/main" val="2266832389"/>
                  </a:ext>
                </a:extLst>
              </a:tr>
              <a:tr h="123939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 dirty="0">
                          <a:effectLst/>
                        </a:rPr>
                        <a:t>Curiosidade e aprendizado contínuo</a:t>
                      </a:r>
                      <a:endParaRPr lang="pt-BR" sz="13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Faça cursos rápidos sobre IA, participe de comunidades e teste novas ferramentas.</a:t>
                      </a:r>
                      <a:endParaRPr lang="pt-BR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Mantém sua mente atualizada e adaptável às mudanças.</a:t>
                      </a:r>
                      <a:endParaRPr lang="pt-BR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extLst>
                  <a:ext uri="{0D108BD9-81ED-4DB2-BD59-A6C34878D82A}">
                    <a16:rowId xmlns:a16="http://schemas.microsoft.com/office/drawing/2014/main" val="345539440"/>
                  </a:ext>
                </a:extLst>
              </a:tr>
              <a:tr h="1105469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 dirty="0">
                          <a:effectLst/>
                        </a:rPr>
                        <a:t>Criatividade aplicada à tecnologia</a:t>
                      </a:r>
                      <a:endParaRPr lang="pt-BR" sz="13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Experimente combinar IA com suas habilidades atuais (marketing, design, logística, etc.).</a:t>
                      </a:r>
                      <a:endParaRPr lang="pt-BR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Gera soluções únicas e inovação dentro da sua área.</a:t>
                      </a:r>
                      <a:endParaRPr lang="pt-BR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extLst>
                  <a:ext uri="{0D108BD9-81ED-4DB2-BD59-A6C34878D82A}">
                    <a16:rowId xmlns:a16="http://schemas.microsoft.com/office/drawing/2014/main" val="3183696654"/>
                  </a:ext>
                </a:extLst>
              </a:tr>
              <a:tr h="1199752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Comunicação e empatia</a:t>
                      </a:r>
                      <a:endParaRPr lang="pt-BR" sz="13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Aprenda a apresentar ideias complexas de forma simples e humana.</a:t>
                      </a:r>
                      <a:endParaRPr lang="pt-BR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Fortalece sua liderança e influência dentro das equipes.</a:t>
                      </a:r>
                      <a:endParaRPr lang="pt-BR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extLst>
                  <a:ext uri="{0D108BD9-81ED-4DB2-BD59-A6C34878D82A}">
                    <a16:rowId xmlns:a16="http://schemas.microsoft.com/office/drawing/2014/main" val="3042755150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Pensamento analítico</a:t>
                      </a:r>
                      <a:endParaRPr lang="pt-BR" sz="13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Use dados e IA para embasar suas decisões, sem perder o senso crítico.</a:t>
                      </a:r>
                      <a:endParaRPr lang="pt-BR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>
                          <a:effectLst/>
                        </a:rPr>
                        <a:t>Aumenta sua credibilidade e assertividade profissional.</a:t>
                      </a:r>
                      <a:endParaRPr lang="pt-BR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extLst>
                  <a:ext uri="{0D108BD9-81ED-4DB2-BD59-A6C34878D82A}">
                    <a16:rowId xmlns:a16="http://schemas.microsoft.com/office/drawing/2014/main" val="2983975589"/>
                  </a:ext>
                </a:extLst>
              </a:tr>
              <a:tr h="95540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 dirty="0">
                          <a:effectLst/>
                        </a:rPr>
                        <a:t>Ética digital e responsabilidade</a:t>
                      </a:r>
                      <a:endParaRPr lang="pt-BR" sz="13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 dirty="0">
                          <a:effectLst/>
                        </a:rPr>
                        <a:t>Questione os impactos sociais e éticos do uso de IA no trabalho.</a:t>
                      </a:r>
                      <a:endParaRPr lang="pt-BR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300" u="none" strike="noStrike" dirty="0">
                          <a:effectLst/>
                        </a:rPr>
                        <a:t>Constrói confiança e reputação em um mercado cada vez mais consciente. </a:t>
                      </a:r>
                      <a:endParaRPr lang="pt-BR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72" marR="10172" marT="10172" marB="0" anchor="ctr"/>
                </a:tc>
                <a:extLst>
                  <a:ext uri="{0D108BD9-81ED-4DB2-BD59-A6C34878D82A}">
                    <a16:rowId xmlns:a16="http://schemas.microsoft.com/office/drawing/2014/main" val="957118962"/>
                  </a:ext>
                </a:extLst>
              </a:tr>
            </a:tbl>
          </a:graphicData>
        </a:graphic>
      </p:graphicFrame>
      <p:sp>
        <p:nvSpPr>
          <p:cNvPr id="7" name="texto_componente">
            <a:extLst>
              <a:ext uri="{FF2B5EF4-FFF2-40B4-BE49-F238E27FC236}">
                <a16:creationId xmlns:a16="http://schemas.microsoft.com/office/drawing/2014/main" id="{84D64787-2111-55F4-0C78-9B98A120A4A7}"/>
              </a:ext>
            </a:extLst>
          </p:cNvPr>
          <p:cNvSpPr txBox="1"/>
          <p:nvPr/>
        </p:nvSpPr>
        <p:spPr>
          <a:xfrm>
            <a:off x="471486" y="616840"/>
            <a:ext cx="5721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⚙️ 3. Como se preparar para esse novo cenário</a:t>
            </a:r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72BFEEF-A706-99F4-F9E1-F8B557E3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E21E146-2763-8625-D40E-3306BC7C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18143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C4B57D-AFD6-FB9A-4A04-2ACE991BE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DB589B10-F945-2FA9-4717-68862ADE82B8}"/>
              </a:ext>
            </a:extLst>
          </p:cNvPr>
          <p:cNvSpPr txBox="1"/>
          <p:nvPr/>
        </p:nvSpPr>
        <p:spPr>
          <a:xfrm>
            <a:off x="568234" y="567184"/>
            <a:ext cx="5721531" cy="877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🌱 4. As empresas que já valorizam esse novo perfil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Google: mantém programas internos para desenvolver soft skills e pensamento crítico junto com o aprendizado de IA.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Natura: combina dados e sensibilidade humana para desenvolver produtos mais sustentáveis, unindo tecnologia e propósito.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Salesforce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criou o programa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Trailhead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AI, que capacita funcionários a entender como usar IA com foco em empatia e atendimento humano.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Magazine Luiza: investe em treinamento de colaboradores para que saibam usar IA sem perder o toque humano nas interações com clientes.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Essas empresas entenderam que a tecnologia é apenas metade da equação — a outra metade é gente preparada para usá-la com consciência e propósito.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3823F7A-D5E9-E1F9-42F9-6ADD69159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74052E-365C-2511-E5EF-BCC26A4E2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7537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DEBEE-3FD7-230A-7752-CAFC2E398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06E493BC-59FC-BB04-0140-391F11BA89AC}"/>
              </a:ext>
            </a:extLst>
          </p:cNvPr>
          <p:cNvSpPr txBox="1"/>
          <p:nvPr/>
        </p:nvSpPr>
        <p:spPr>
          <a:xfrm>
            <a:off x="568234" y="573623"/>
            <a:ext cx="5721531" cy="675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💬 5. O futuro começa agora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profissional do futuro não é alguém que nasceu na era digital — é alguém que decidiu aprender continuamente, independente da idade ou formação.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Aqueles que enxergam a IA como um parceiro de evolução, e não como uma ameaça, são os que estarão prontos para liderar essa nova era.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Não se trata de competir com as máquinas.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Trata-se de ampliar o que nos torna humanos: a capacidade de imaginar, sentir e transformar.</a:t>
            </a:r>
          </a:p>
          <a:p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D9C46A-993D-85BA-9F40-CFAB49D7C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8064B6-8D62-F566-6898-B3462E8B5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86626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9D6D4-B71F-9B7E-0C8D-3B6FE7D1B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AAD70A10-A8B1-DC62-F12C-5D8E9952D87E}"/>
              </a:ext>
            </a:extLst>
          </p:cNvPr>
          <p:cNvSpPr txBox="1"/>
          <p:nvPr/>
        </p:nvSpPr>
        <p:spPr>
          <a:xfrm>
            <a:off x="568234" y="599023"/>
            <a:ext cx="5721531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✨ Reflexão final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futuro do trabalho não será dominado por quem tem mais tecnologia,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 por quem tiver a coragem de aprender, se adaptar e colaborar com ela.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Inteligência Artificial é a faísca —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 você é o combustível que acende o futuro.</a:t>
            </a:r>
          </a:p>
          <a:p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6D6F9E-4B40-6997-C4B0-36708FCC6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DA3102E-30D9-630E-0F6A-7635C3810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00333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C54DE-54D0-C294-3890-492DFB7B2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8A44C82-C9D2-49A4-D228-E264C277E54B}"/>
              </a:ext>
            </a:extLst>
          </p:cNvPr>
          <p:cNvSpPr/>
          <p:nvPr/>
        </p:nvSpPr>
        <p:spPr>
          <a:xfrm>
            <a:off x="-3" y="-4213"/>
            <a:ext cx="6858000" cy="990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8963E7CE-2AF7-2FC4-59FC-36C89F61EF6D}"/>
              </a:ext>
            </a:extLst>
          </p:cNvPr>
          <p:cNvSpPr txBox="1"/>
          <p:nvPr/>
        </p:nvSpPr>
        <p:spPr>
          <a:xfrm>
            <a:off x="568231" y="4408656"/>
            <a:ext cx="57215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Agradecimentos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268E033-9DD6-0461-01E7-36AC6E5388E8}"/>
              </a:ext>
            </a:extLst>
          </p:cNvPr>
          <p:cNvSpPr/>
          <p:nvPr/>
        </p:nvSpPr>
        <p:spPr>
          <a:xfrm>
            <a:off x="568231" y="5622878"/>
            <a:ext cx="5721530" cy="49701"/>
          </a:xfrm>
          <a:prstGeom prst="rect">
            <a:avLst/>
          </a:prstGeom>
          <a:gradFill flip="none" rotWithShape="1">
            <a:gsLst>
              <a:gs pos="0">
                <a:srgbClr val="0077FF"/>
              </a:gs>
              <a:gs pos="100000">
                <a:srgbClr val="FF66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D805D43B-9683-296D-A48A-7C9F06E03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Desperte o Profissional do Futuro          Felipe P. Schmidt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84D285DA-79D6-7788-87BD-B9AFDEBA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75565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5A2E4-E1AA-B2D8-098A-BBB6D1F67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43064482-13ED-DD4E-9AA3-7BA6E9A64219}"/>
              </a:ext>
            </a:extLst>
          </p:cNvPr>
          <p:cNvSpPr txBox="1"/>
          <p:nvPr/>
        </p:nvSpPr>
        <p:spPr>
          <a:xfrm>
            <a:off x="664982" y="608759"/>
            <a:ext cx="5721531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Agradeço sinceramente por chegar até o final desta leitura.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Cada página deste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eBook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foi escrita com o propósito de inspirar você a enxergar a Inteligência Artificial como uma aliada do crescimento humano e profissional.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eBook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foi desenvolvido com o apoio da Inteligência Artificial, mostrando, na prática, como humanos e tecnologia podem criar juntos.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 algn="ctr">
              <a:spcBef>
                <a:spcPts val="600"/>
              </a:spcBef>
              <a:spcAft>
                <a:spcPts val="600"/>
              </a:spcAft>
            </a:pPr>
            <a:r>
              <a:rPr lang="pt-BR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quiser continuar essa conversa, será um prazer trocar ideias com você: 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97FDA7-2512-B2E9-7021-A7E81EA53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E49CD0-7549-D996-1F9B-36E6FBAE1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36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E0BF119-EA10-5A92-53B1-D72DD81FE64F}"/>
              </a:ext>
            </a:extLst>
          </p:cNvPr>
          <p:cNvSpPr txBox="1"/>
          <p:nvPr/>
        </p:nvSpPr>
        <p:spPr>
          <a:xfrm>
            <a:off x="3010383" y="7147818"/>
            <a:ext cx="1241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</a:t>
            </a: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74B0B4A-6655-5DA6-B492-77D5D391F254}"/>
              </a:ext>
            </a:extLst>
          </p:cNvPr>
          <p:cNvSpPr txBox="1"/>
          <p:nvPr/>
        </p:nvSpPr>
        <p:spPr>
          <a:xfrm>
            <a:off x="3010383" y="8028183"/>
            <a:ext cx="10679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12928FE3-7843-2D41-CBB3-1E18F6F322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71713" y="7050107"/>
            <a:ext cx="738670" cy="738670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24A21D82-1B75-4458-4004-14DF17C20B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71713" y="7910689"/>
            <a:ext cx="738670" cy="73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89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_componente">
            <a:extLst>
              <a:ext uri="{FF2B5EF4-FFF2-40B4-BE49-F238E27FC236}">
                <a16:creationId xmlns:a16="http://schemas.microsoft.com/office/drawing/2014/main" id="{4DF82EFF-FDD0-B39C-5302-100FE2F869D6}"/>
              </a:ext>
            </a:extLst>
          </p:cNvPr>
          <p:cNvSpPr txBox="1"/>
          <p:nvPr/>
        </p:nvSpPr>
        <p:spPr>
          <a:xfrm>
            <a:off x="568234" y="520687"/>
            <a:ext cx="5721531" cy="880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Um chamado para despertar o seu potencial em uma era onde tecnologia e humanidade caminham lado a lado.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futuro do trabalho não pertence às máquinas.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Pertence a quem sabe usá-las com propósito.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Bem-vindo(a) à sua nova versão.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Bem-vindo(a) ao futuro.  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Felipe P. Schmidt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Autor e entusiasta da transformação digital humana</a:t>
            </a:r>
            <a:endParaRPr lang="pt-BR" sz="120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164EDDC-7272-1722-F617-FC387D548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DF3836E-1C20-C1F5-EDE8-1AC41EAA3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8772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6017C9-0426-1EAC-268E-2C0014689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_componente">
            <a:extLst>
              <a:ext uri="{FF2B5EF4-FFF2-40B4-BE49-F238E27FC236}">
                <a16:creationId xmlns:a16="http://schemas.microsoft.com/office/drawing/2014/main" id="{C76D09C2-597A-3304-8BE0-4DD13B3E8F40}"/>
              </a:ext>
            </a:extLst>
          </p:cNvPr>
          <p:cNvSpPr txBox="1"/>
          <p:nvPr/>
        </p:nvSpPr>
        <p:spPr>
          <a:xfrm>
            <a:off x="965019" y="678409"/>
            <a:ext cx="47080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Índice</a:t>
            </a:r>
          </a:p>
        </p:txBody>
      </p:sp>
      <p:sp>
        <p:nvSpPr>
          <p:cNvPr id="3" name="Subtitulo_componente">
            <a:extLst>
              <a:ext uri="{FF2B5EF4-FFF2-40B4-BE49-F238E27FC236}">
                <a16:creationId xmlns:a16="http://schemas.microsoft.com/office/drawing/2014/main" id="{C0765E13-9EF0-4D0A-EE7C-CDC58C16088E}"/>
              </a:ext>
            </a:extLst>
          </p:cNvPr>
          <p:cNvSpPr txBox="1"/>
          <p:nvPr/>
        </p:nvSpPr>
        <p:spPr>
          <a:xfrm>
            <a:off x="641166" y="2261335"/>
            <a:ext cx="56611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Capítulo 1 — A Nova Revolução do Trabalho</a:t>
            </a:r>
            <a:endParaRPr lang="pt-BR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Subtitulo_componente">
            <a:extLst>
              <a:ext uri="{FF2B5EF4-FFF2-40B4-BE49-F238E27FC236}">
                <a16:creationId xmlns:a16="http://schemas.microsoft.com/office/drawing/2014/main" id="{FA2A712F-5CDF-7382-74C8-637FB48AB769}"/>
              </a:ext>
            </a:extLst>
          </p:cNvPr>
          <p:cNvSpPr txBox="1"/>
          <p:nvPr/>
        </p:nvSpPr>
        <p:spPr>
          <a:xfrm>
            <a:off x="641166" y="3674984"/>
            <a:ext cx="54864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Capítulo 2 — Da Ameaça à Aliada</a:t>
            </a:r>
          </a:p>
        </p:txBody>
      </p:sp>
      <p:sp>
        <p:nvSpPr>
          <p:cNvPr id="5" name="Subtitulo_componente">
            <a:extLst>
              <a:ext uri="{FF2B5EF4-FFF2-40B4-BE49-F238E27FC236}">
                <a16:creationId xmlns:a16="http://schemas.microsoft.com/office/drawing/2014/main" id="{F8FD3C8C-C745-D115-0EF0-375530B36BFF}"/>
              </a:ext>
            </a:extLst>
          </p:cNvPr>
          <p:cNvSpPr txBox="1"/>
          <p:nvPr/>
        </p:nvSpPr>
        <p:spPr>
          <a:xfrm>
            <a:off x="641166" y="5088633"/>
            <a:ext cx="55372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Capítulo 3 — Ferramentas que Aceleram Sua Carreira</a:t>
            </a:r>
          </a:p>
        </p:txBody>
      </p:sp>
      <p:sp>
        <p:nvSpPr>
          <p:cNvPr id="7" name="Subtitulo_componente">
            <a:extLst>
              <a:ext uri="{FF2B5EF4-FFF2-40B4-BE49-F238E27FC236}">
                <a16:creationId xmlns:a16="http://schemas.microsoft.com/office/drawing/2014/main" id="{40FCF26D-E966-651A-2EBA-A479583E8025}"/>
              </a:ext>
            </a:extLst>
          </p:cNvPr>
          <p:cNvSpPr txBox="1"/>
          <p:nvPr/>
        </p:nvSpPr>
        <p:spPr>
          <a:xfrm>
            <a:off x="615720" y="6502282"/>
            <a:ext cx="55372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Capítulo 4 — O Profissional do Futuro Começa Agora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CF259CC-3C4C-65F7-C4E6-E5FB4C0D2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D7C5A048-6C78-6CBA-0E51-8D3170135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1936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509C04-6D32-6011-D274-27A9AFAA7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3C953D4-1A84-8335-C6F7-77B6DE2150A6}"/>
              </a:ext>
            </a:extLst>
          </p:cNvPr>
          <p:cNvSpPr/>
          <p:nvPr/>
        </p:nvSpPr>
        <p:spPr>
          <a:xfrm>
            <a:off x="-2" y="0"/>
            <a:ext cx="6858000" cy="990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7EECC1DF-9594-8EEA-29DB-8DDFA8A62B70}"/>
              </a:ext>
            </a:extLst>
          </p:cNvPr>
          <p:cNvSpPr txBox="1"/>
          <p:nvPr/>
        </p:nvSpPr>
        <p:spPr>
          <a:xfrm>
            <a:off x="568235" y="3244840"/>
            <a:ext cx="57215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Nova Revolução do Trabalho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32921C20-C18D-60B1-2DCF-5A04A5FEB24F}"/>
              </a:ext>
            </a:extLst>
          </p:cNvPr>
          <p:cNvSpPr txBox="1"/>
          <p:nvPr/>
        </p:nvSpPr>
        <p:spPr>
          <a:xfrm>
            <a:off x="1778547" y="0"/>
            <a:ext cx="3007479" cy="37702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3900" dirty="0">
                <a:ln w="28575">
                  <a:solidFill>
                    <a:srgbClr val="0077FF"/>
                  </a:solidFill>
                </a:ln>
                <a:noFill/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669550F-FE15-3E77-12A2-85A2AE501234}"/>
              </a:ext>
            </a:extLst>
          </p:cNvPr>
          <p:cNvSpPr/>
          <p:nvPr/>
        </p:nvSpPr>
        <p:spPr>
          <a:xfrm>
            <a:off x="568235" y="6892119"/>
            <a:ext cx="5721530" cy="49701"/>
          </a:xfrm>
          <a:prstGeom prst="rect">
            <a:avLst/>
          </a:prstGeom>
          <a:gradFill flip="none" rotWithShape="1">
            <a:gsLst>
              <a:gs pos="0">
                <a:srgbClr val="0077FF"/>
              </a:gs>
              <a:gs pos="100000">
                <a:srgbClr val="FF66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B6FB7FD-5F0C-3DB7-B6EB-C334F587D45F}"/>
              </a:ext>
            </a:extLst>
          </p:cNvPr>
          <p:cNvSpPr txBox="1"/>
          <p:nvPr/>
        </p:nvSpPr>
        <p:spPr>
          <a:xfrm>
            <a:off x="568232" y="7089844"/>
            <a:ext cx="5721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dirty="0">
                <a:solidFill>
                  <a:schemeClr val="bg1"/>
                </a:solidFill>
              </a:rPr>
              <a:t>Estamos vivendo uma nova revolução: a Inteligência Artificial está redefinindo o trabalho humano, não apenas acelerando tarefas, mas ajudando pessoas a pensar e criar melhor.</a:t>
            </a:r>
            <a:endParaRPr lang="pt-BR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48A293BB-4170-8D38-969B-6D3646B86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30484D12-43DF-B31E-D064-50D01CD8A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83301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53CC5B-7D0D-B168-43C8-44C69A2E5E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o_componente">
            <a:extLst>
              <a:ext uri="{FF2B5EF4-FFF2-40B4-BE49-F238E27FC236}">
                <a16:creationId xmlns:a16="http://schemas.microsoft.com/office/drawing/2014/main" id="{CC4A3A2F-6D5A-C6B0-E75B-65117D404582}"/>
              </a:ext>
            </a:extLst>
          </p:cNvPr>
          <p:cNvSpPr txBox="1"/>
          <p:nvPr/>
        </p:nvSpPr>
        <p:spPr>
          <a:xfrm>
            <a:off x="568233" y="2182801"/>
            <a:ext cx="5721531" cy="7555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 2022, o lançamento do ChatGPT marcou o início de uma nova era.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 uma só vez, milhões de pessoas em todo o mundo tiveram acesso a uma ferramenta capaz de escrever textos, gerar ideias, programar códigos e até criar imagens.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Empresas e profissionais começaram a perceber: não se tratava de substituir empregos, mas de mudar a forma de trabalhar.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consultoria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PwC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estima que a IA pode aumentar o PIB global em até US$ 15,7 trilhões até 2030, e estudos da McKinsey apontam que mais de 70% das tarefas corporativas poderão ser parcialmente automatizadas — liberando tempo para atividades mais criativas e estratégicas.</a:t>
            </a:r>
          </a:p>
          <a:p>
            <a:endParaRPr lang="pt-BR" dirty="0"/>
          </a:p>
        </p:txBody>
      </p:sp>
      <p:sp>
        <p:nvSpPr>
          <p:cNvPr id="7" name="titulo_componente">
            <a:extLst>
              <a:ext uri="{FF2B5EF4-FFF2-40B4-BE49-F238E27FC236}">
                <a16:creationId xmlns:a16="http://schemas.microsoft.com/office/drawing/2014/main" id="{7C2CD7BD-D854-AE81-3CE2-4D84B5BD71A3}"/>
              </a:ext>
            </a:extLst>
          </p:cNvPr>
          <p:cNvSpPr txBox="1"/>
          <p:nvPr/>
        </p:nvSpPr>
        <p:spPr>
          <a:xfrm>
            <a:off x="568234" y="548284"/>
            <a:ext cx="572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🚀 A aceleração que mudou tudo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A37FD99-9FEC-0B9B-D325-AB9D31F9B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B6EB134-3E4B-62C0-A89D-E5343D73C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4819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83C50B-F317-BE6B-3F1C-AFEB61193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39F52D93-49A8-4B79-0E4E-D9526074EC11}"/>
              </a:ext>
            </a:extLst>
          </p:cNvPr>
          <p:cNvSpPr txBox="1"/>
          <p:nvPr/>
        </p:nvSpPr>
        <p:spPr>
          <a:xfrm>
            <a:off x="568234" y="1998723"/>
            <a:ext cx="5721531" cy="7771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Microsoft e GitHub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desenvolvedores que usam o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já relatam até 55% mais produtividade em tarefas de programação. Em vez de substituir o programador, a IA atua como um copiloto, acelerando o trabalho e permitindo mais foco em soluções criativas.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Coca-Cola: a marca utilizou o ChatGPT e o DALL·E para criar campanhas de marketing globais, combinando texto e imagem gerados por IA — um exemplo de como tecnologia e criatividade podem caminhar juntas.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IBM e Watson: em grandes redes hospitalares, o Watson ajuda médicos a analisar diagnósticos complexos e sugerir tratamentos baseados em milhões de dados clínicos, permitindo decisões mais rápidas e precisas.</a:t>
            </a:r>
          </a:p>
          <a:p>
            <a:endParaRPr lang="pt-BR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8E28D17F-2D90-487C-DA94-E2C40AF634BD}"/>
              </a:ext>
            </a:extLst>
          </p:cNvPr>
          <p:cNvSpPr txBox="1"/>
          <p:nvPr/>
        </p:nvSpPr>
        <p:spPr>
          <a:xfrm>
            <a:off x="568233" y="510184"/>
            <a:ext cx="572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🧩 Casos reais que já moldam o mercado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BFE0BE7-8D19-0B23-E9A3-2E862069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FEDC6B8-B24A-4F9F-DFB9-1844D4A6A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3765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7E2263-B52A-3376-4EDD-DD7E1C2EC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97C7DEDF-3FA5-3B52-D045-5379E732187B}"/>
              </a:ext>
            </a:extLst>
          </p:cNvPr>
          <p:cNvSpPr txBox="1"/>
          <p:nvPr/>
        </p:nvSpPr>
        <p:spPr>
          <a:xfrm>
            <a:off x="568234" y="480363"/>
            <a:ext cx="5721531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Amazon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 logística preditiva: a empresa usa IA para prever o que você vai comprar antes mesmo de colocar no carrinho, otimizando estoques e rotas de entrega em escala global.</a:t>
            </a:r>
          </a:p>
          <a:p>
            <a:pPr indent="457200">
              <a:spcBef>
                <a:spcPts val="600"/>
              </a:spcBef>
              <a:spcAft>
                <a:spcPts val="6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Esses exemplos mostram uma verdade clara: quem aprende a usar a IA não é substituído — é promovido.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039491B-D90D-A4E6-1BF8-003A4CAA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Desperte o Profissional do Futuro          Felipe P. Schmidt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091F4B-2ED8-3E20-E8A1-FC506AB44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7D8B-09CE-4851-9674-9D6E855F1780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5789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335</TotalTime>
  <Words>3183</Words>
  <Application>Microsoft Office PowerPoint</Application>
  <PresentationFormat>Papel A4 (210 x 297 mm)</PresentationFormat>
  <Paragraphs>288</Paragraphs>
  <Slides>36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4" baseType="lpstr">
      <vt:lpstr>Aptos</vt:lpstr>
      <vt:lpstr>Aptos Display</vt:lpstr>
      <vt:lpstr>Aptos Narrow</vt:lpstr>
      <vt:lpstr>Arial</vt:lpstr>
      <vt:lpstr>Calibri</vt:lpstr>
      <vt:lpstr>Calibri Light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Desperte o Profissional do Futuro</dc:title>
  <dc:creator>Felipe Schmidt</dc:creator>
  <cp:lastModifiedBy>Felipe Schmidt</cp:lastModifiedBy>
  <cp:revision>15</cp:revision>
  <dcterms:created xsi:type="dcterms:W3CDTF">2025-10-16T02:56:33Z</dcterms:created>
  <dcterms:modified xsi:type="dcterms:W3CDTF">2025-10-16T20:36:46Z</dcterms:modified>
</cp:coreProperties>
</file>

<file path=docProps/thumbnail.jpeg>
</file>